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67" r:id="rId3"/>
  </p:sldMasterIdLst>
  <p:notesMasterIdLst>
    <p:notesMasterId r:id="rId9"/>
  </p:notesMasterIdLst>
  <p:handoutMasterIdLst>
    <p:handoutMasterId r:id="rId10"/>
  </p:handoutMasterIdLst>
  <p:sldIdLst>
    <p:sldId id="260" r:id="rId4"/>
    <p:sldId id="2602" r:id="rId5"/>
    <p:sldId id="2599" r:id="rId6"/>
    <p:sldId id="2603" r:id="rId7"/>
    <p:sldId id="375" r:id="rId8"/>
  </p:sldIdLst>
  <p:sldSz cx="9144000" cy="6858000" type="screen4x3"/>
  <p:notesSz cx="7023100" cy="93091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4032">
          <p15:clr>
            <a:srgbClr val="A4A3A4"/>
          </p15:clr>
        </p15:guide>
        <p15:guide id="2" pos="2880">
          <p15:clr>
            <a:srgbClr val="A4A3A4"/>
          </p15:clr>
        </p15:guide>
      </p15:sldGuideLst>
    </p:ext>
    <p:ext uri="{2D200454-40CA-4A62-9FC3-DE9A4176ACB9}">
      <p15:notesGuideLst xmlns:p15="http://schemas.microsoft.com/office/powerpoint/2012/main">
        <p15:guide id="1" orient="horz" pos="2932" userDrawn="1">
          <p15:clr>
            <a:srgbClr val="A4A3A4"/>
          </p15:clr>
        </p15:guide>
        <p15:guide id="2" pos="221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386"/>
    <a:srgbClr val="55BAB7"/>
    <a:srgbClr val="00385E"/>
    <a:srgbClr val="C4E3E1"/>
    <a:srgbClr val="C0D1E2"/>
    <a:srgbClr val="008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82" autoAdjust="0"/>
    <p:restoredTop sz="93784" autoAdjust="0"/>
  </p:normalViewPr>
  <p:slideViewPr>
    <p:cSldViewPr snapToGrid="0" snapToObjects="1">
      <p:cViewPr>
        <p:scale>
          <a:sx n="61" d="100"/>
          <a:sy n="61" d="100"/>
        </p:scale>
        <p:origin x="1340" y="64"/>
      </p:cViewPr>
      <p:guideLst>
        <p:guide orient="horz" pos="4032"/>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49" d="100"/>
        <a:sy n="149" d="100"/>
      </p:scale>
      <p:origin x="0" y="0"/>
    </p:cViewPr>
  </p:sorterViewPr>
  <p:notesViewPr>
    <p:cSldViewPr snapToGrid="0" snapToObjects="1">
      <p:cViewPr varScale="1">
        <p:scale>
          <a:sx n="78" d="100"/>
          <a:sy n="78" d="100"/>
        </p:scale>
        <p:origin x="-2034" y="-102"/>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theme" Target="theme/theme1.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979" cy="465773"/>
          </a:xfrm>
          <a:prstGeom prst="rect">
            <a:avLst/>
          </a:prstGeom>
        </p:spPr>
        <p:txBody>
          <a:bodyPr vert="horz" lIns="91577" tIns="45789" rIns="91577" bIns="45789"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977531" y="0"/>
            <a:ext cx="3043979" cy="465773"/>
          </a:xfrm>
          <a:prstGeom prst="rect">
            <a:avLst/>
          </a:prstGeom>
        </p:spPr>
        <p:txBody>
          <a:bodyPr vert="horz" lIns="91577" tIns="45789" rIns="91577" bIns="45789" rtlCol="0"/>
          <a:lstStyle>
            <a:lvl1pPr algn="r" eaLnBrk="1" fontAlgn="auto" hangingPunct="1">
              <a:spcBef>
                <a:spcPts val="0"/>
              </a:spcBef>
              <a:spcAft>
                <a:spcPts val="0"/>
              </a:spcAft>
              <a:defRPr sz="1200">
                <a:latin typeface="+mn-lt"/>
                <a:cs typeface="+mn-cs"/>
              </a:defRPr>
            </a:lvl1pPr>
          </a:lstStyle>
          <a:p>
            <a:pPr>
              <a:defRPr/>
            </a:pPr>
            <a:fld id="{3A93900B-E395-43E7-8304-29909643870B}" type="datetimeFigureOut">
              <a:rPr lang="en-US"/>
              <a:pPr>
                <a:defRPr/>
              </a:pPr>
              <a:t>11/11/2025</a:t>
            </a:fld>
            <a:endParaRPr lang="en-US"/>
          </a:p>
        </p:txBody>
      </p:sp>
      <p:sp>
        <p:nvSpPr>
          <p:cNvPr id="4" name="Footer Placeholder 3"/>
          <p:cNvSpPr>
            <a:spLocks noGrp="1"/>
          </p:cNvSpPr>
          <p:nvPr>
            <p:ph type="ftr" sz="quarter" idx="2"/>
          </p:nvPr>
        </p:nvSpPr>
        <p:spPr>
          <a:xfrm>
            <a:off x="1" y="8841738"/>
            <a:ext cx="3043979" cy="465773"/>
          </a:xfrm>
          <a:prstGeom prst="rect">
            <a:avLst/>
          </a:prstGeom>
        </p:spPr>
        <p:txBody>
          <a:bodyPr vert="horz" lIns="91577" tIns="45789" rIns="91577" bIns="45789"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977531" y="8841738"/>
            <a:ext cx="3043979" cy="465773"/>
          </a:xfrm>
          <a:prstGeom prst="rect">
            <a:avLst/>
          </a:prstGeom>
        </p:spPr>
        <p:txBody>
          <a:bodyPr vert="horz" wrap="square" lIns="91577" tIns="45789" rIns="91577" bIns="45789"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99E6681-5ED2-4276-ADE9-96EBF7D37320}" type="slidenum">
              <a:rPr lang="en-US" altLang="en-US"/>
              <a:pPr>
                <a:defRPr/>
              </a:pPr>
              <a:t>‹#›</a:t>
            </a:fld>
            <a:endParaRPr lang="en-US" altLang="en-US"/>
          </a:p>
        </p:txBody>
      </p:sp>
    </p:spTree>
    <p:extLst>
      <p:ext uri="{BB962C8B-B14F-4D97-AF65-F5344CB8AC3E}">
        <p14:creationId xmlns:p14="http://schemas.microsoft.com/office/powerpoint/2010/main" val="1141268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43979" cy="465773"/>
          </a:xfrm>
          <a:prstGeom prst="rect">
            <a:avLst/>
          </a:prstGeom>
        </p:spPr>
        <p:txBody>
          <a:bodyPr vert="horz" lIns="91577" tIns="45789" rIns="91577" bIns="45789" rtlCol="0"/>
          <a:lstStyle>
            <a:lvl1pPr algn="l" eaLnBrk="1" fontAlgn="auto" hangingPunct="1">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7531" y="0"/>
            <a:ext cx="3043979" cy="465773"/>
          </a:xfrm>
          <a:prstGeom prst="rect">
            <a:avLst/>
          </a:prstGeom>
        </p:spPr>
        <p:txBody>
          <a:bodyPr vert="horz" lIns="91577" tIns="45789" rIns="91577" bIns="45789" rtlCol="0"/>
          <a:lstStyle>
            <a:lvl1pPr algn="r" eaLnBrk="1" fontAlgn="auto" hangingPunct="1">
              <a:spcBef>
                <a:spcPts val="0"/>
              </a:spcBef>
              <a:spcAft>
                <a:spcPts val="0"/>
              </a:spcAft>
              <a:defRPr sz="1200">
                <a:latin typeface="+mn-lt"/>
                <a:cs typeface="+mn-cs"/>
              </a:defRPr>
            </a:lvl1pPr>
          </a:lstStyle>
          <a:p>
            <a:pPr>
              <a:defRPr/>
            </a:pPr>
            <a:fld id="{916DEC4A-A848-423D-B6D0-8A125B2D4CA1}" type="datetimeFigureOut">
              <a:rPr lang="en-US"/>
              <a:pPr>
                <a:defRPr/>
              </a:pPr>
              <a:t>11/11/2025</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1577" tIns="45789" rIns="91577" bIns="45789" rtlCol="0" anchor="ctr"/>
          <a:lstStyle/>
          <a:p>
            <a:pPr lvl="0"/>
            <a:endParaRPr lang="en-US" noProof="0"/>
          </a:p>
        </p:txBody>
      </p:sp>
      <p:sp>
        <p:nvSpPr>
          <p:cNvPr id="5" name="Notes Placeholder 4"/>
          <p:cNvSpPr>
            <a:spLocks noGrp="1"/>
          </p:cNvSpPr>
          <p:nvPr>
            <p:ph type="body" sz="quarter" idx="3"/>
          </p:nvPr>
        </p:nvSpPr>
        <p:spPr>
          <a:xfrm>
            <a:off x="702946" y="4422459"/>
            <a:ext cx="5617208" cy="4188778"/>
          </a:xfrm>
          <a:prstGeom prst="rect">
            <a:avLst/>
          </a:prstGeom>
        </p:spPr>
        <p:txBody>
          <a:bodyPr vert="horz" lIns="91577" tIns="45789" rIns="91577" bIns="457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1" y="8841738"/>
            <a:ext cx="3043979" cy="465773"/>
          </a:xfrm>
          <a:prstGeom prst="rect">
            <a:avLst/>
          </a:prstGeom>
        </p:spPr>
        <p:txBody>
          <a:bodyPr vert="horz" lIns="91577" tIns="45789" rIns="91577" bIns="45789" rtlCol="0" anchor="b"/>
          <a:lstStyle>
            <a:lvl1pPr algn="l" eaLnBrk="1" fontAlgn="auto" hangingPunct="1">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7531" y="8841738"/>
            <a:ext cx="3043979" cy="465773"/>
          </a:xfrm>
          <a:prstGeom prst="rect">
            <a:avLst/>
          </a:prstGeom>
        </p:spPr>
        <p:txBody>
          <a:bodyPr vert="horz" wrap="square" lIns="91577" tIns="45789" rIns="91577" bIns="45789" numCol="1" anchor="b" anchorCtr="0" compatLnSpc="1">
            <a:prstTxWarp prst="textNoShape">
              <a:avLst/>
            </a:prstTxWarp>
          </a:bodyPr>
          <a:lstStyle>
            <a:lvl1pPr algn="r" eaLnBrk="1" hangingPunct="1">
              <a:defRPr sz="1200">
                <a:latin typeface="Calibri" panose="020F0502020204030204" pitchFamily="34" charset="0"/>
              </a:defRPr>
            </a:lvl1pPr>
          </a:lstStyle>
          <a:p>
            <a:pPr>
              <a:defRPr/>
            </a:pPr>
            <a:fld id="{BB56BE11-F7D4-4A51-97C7-9E59A26F3BF6}" type="slidenum">
              <a:rPr lang="en-US" altLang="en-US"/>
              <a:pPr>
                <a:defRPr/>
              </a:pPr>
              <a:t>‹#›</a:t>
            </a:fld>
            <a:endParaRPr lang="en-US" altLang="en-US"/>
          </a:p>
        </p:txBody>
      </p:sp>
    </p:spTree>
    <p:extLst>
      <p:ext uri="{BB962C8B-B14F-4D97-AF65-F5344CB8AC3E}">
        <p14:creationId xmlns:p14="http://schemas.microsoft.com/office/powerpoint/2010/main" val="27074253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8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4064" indent="-286179">
              <a:defRPr>
                <a:solidFill>
                  <a:schemeClr val="tx1"/>
                </a:solidFill>
                <a:latin typeface="Arial" panose="020B0604020202020204" pitchFamily="34" charset="0"/>
                <a:cs typeface="Arial" panose="020B0604020202020204" pitchFamily="34" charset="0"/>
              </a:defRPr>
            </a:lvl2pPr>
            <a:lvl3pPr marL="1144715" indent="-228943">
              <a:defRPr>
                <a:solidFill>
                  <a:schemeClr val="tx1"/>
                </a:solidFill>
                <a:latin typeface="Arial" panose="020B0604020202020204" pitchFamily="34" charset="0"/>
                <a:cs typeface="Arial" panose="020B0604020202020204" pitchFamily="34" charset="0"/>
              </a:defRPr>
            </a:lvl3pPr>
            <a:lvl4pPr marL="1602600" indent="-228943">
              <a:defRPr>
                <a:solidFill>
                  <a:schemeClr val="tx1"/>
                </a:solidFill>
                <a:latin typeface="Arial" panose="020B0604020202020204" pitchFamily="34" charset="0"/>
                <a:cs typeface="Arial" panose="020B0604020202020204" pitchFamily="34" charset="0"/>
              </a:defRPr>
            </a:lvl4pPr>
            <a:lvl5pPr marL="2060486" indent="-228943">
              <a:defRPr>
                <a:solidFill>
                  <a:schemeClr val="tx1"/>
                </a:solidFill>
                <a:latin typeface="Arial" panose="020B0604020202020204" pitchFamily="34" charset="0"/>
                <a:cs typeface="Arial" panose="020B0604020202020204" pitchFamily="34" charset="0"/>
              </a:defRPr>
            </a:lvl5pPr>
            <a:lvl6pPr marL="2518372" indent="-228943" defTabSz="45788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6258" indent="-228943" defTabSz="45788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34144" indent="-228943" defTabSz="45788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92029" indent="-228943" defTabSz="457886"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fld id="{DEEEA60B-7622-4EC2-8DF7-099F1D6081DA}" type="slidenum">
              <a:rPr lang="en-US" altLang="en-US" smtClean="0">
                <a:latin typeface="Calibri" panose="020F0502020204030204" pitchFamily="34" charset="0"/>
              </a:rPr>
              <a:pPr/>
              <a:t>1</a:t>
            </a:fld>
            <a:endParaRPr lang="en-US" altLang="en-US">
              <a:latin typeface="Calibri" panose="020F0502020204030204" pitchFamily="34" charset="0"/>
            </a:endParaRPr>
          </a:p>
        </p:txBody>
      </p:sp>
    </p:spTree>
    <p:extLst>
      <p:ext uri="{BB962C8B-B14F-4D97-AF65-F5344CB8AC3E}">
        <p14:creationId xmlns:p14="http://schemas.microsoft.com/office/powerpoint/2010/main" val="13122816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BB56BE11-F7D4-4A51-97C7-9E59A26F3BF6}" type="slidenum">
              <a:rPr lang="en-US" altLang="en-US" smtClean="0"/>
              <a:pPr>
                <a:defRPr/>
              </a:pPr>
              <a:t>4</a:t>
            </a:fld>
            <a:endParaRPr lang="en-US" altLang="en-US"/>
          </a:p>
        </p:txBody>
      </p:sp>
    </p:spTree>
    <p:extLst>
      <p:ext uri="{BB962C8B-B14F-4D97-AF65-F5344CB8AC3E}">
        <p14:creationId xmlns:p14="http://schemas.microsoft.com/office/powerpoint/2010/main" val="16716341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Cover Page">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36670912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Cover Page">
    <p:spTree>
      <p:nvGrpSpPr>
        <p:cNvPr id="1" name=""/>
        <p:cNvGrpSpPr/>
        <p:nvPr/>
      </p:nvGrpSpPr>
      <p:grpSpPr>
        <a:xfrm>
          <a:off x="0" y="0"/>
          <a:ext cx="0" cy="0"/>
          <a:chOff x="0" y="0"/>
          <a:chExt cx="0" cy="0"/>
        </a:xfrm>
      </p:grpSpPr>
      <p:sp>
        <p:nvSpPr>
          <p:cNvPr id="2" name="Slide Number Placeholder 6"/>
          <p:cNvSpPr txBox="1">
            <a:spLocks/>
          </p:cNvSpPr>
          <p:nvPr userDrawn="1"/>
        </p:nvSpPr>
        <p:spPr>
          <a:xfrm>
            <a:off x="6705600" y="6069013"/>
            <a:ext cx="2133600" cy="365125"/>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94754E99-A0E5-4899-94D8-C73D0E406896}" type="slidenum">
              <a:rPr lang="en-US" altLang="en-US" sz="1200" smtClean="0"/>
              <a:pPr algn="r" eaLnBrk="1" hangingPunct="1">
                <a:defRPr/>
              </a:pPr>
              <a:t>‹#›</a:t>
            </a:fld>
            <a:endParaRPr lang="en-US" altLang="en-US" sz="1200"/>
          </a:p>
        </p:txBody>
      </p:sp>
      <p:sp>
        <p:nvSpPr>
          <p:cNvPr id="3"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18754921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cxnSp>
        <p:nvCxnSpPr>
          <p:cNvPr id="3" name="Straight Connector 2"/>
          <p:cNvCxnSpPr/>
          <p:nvPr userDrawn="1"/>
        </p:nvCxnSpPr>
        <p:spPr>
          <a:xfrm>
            <a:off x="247650" y="641350"/>
            <a:ext cx="8648700" cy="0"/>
          </a:xfrm>
          <a:prstGeom prst="line">
            <a:avLst/>
          </a:prstGeom>
          <a:ln w="15875">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4" name="Slide Number Placeholder 6"/>
          <p:cNvSpPr txBox="1">
            <a:spLocks/>
          </p:cNvSpPr>
          <p:nvPr userDrawn="1"/>
        </p:nvSpPr>
        <p:spPr>
          <a:xfrm>
            <a:off x="6705600" y="6202363"/>
            <a:ext cx="2133600" cy="182562"/>
          </a:xfrm>
          <a:prstGeom prst="rect">
            <a:avLst/>
          </a:prstGeom>
        </p:spPr>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defRPr/>
            </a:pPr>
            <a:fld id="{F7754F16-BD6A-4448-A728-D47AE01157D9}" type="slidenum">
              <a:rPr lang="en-US" altLang="en-US" sz="1200" smtClean="0"/>
              <a:pPr algn="r" eaLnBrk="1" hangingPunct="1">
                <a:defRPr/>
              </a:pPr>
              <a:t>‹#›</a:t>
            </a:fld>
            <a:endParaRPr lang="en-US" altLang="en-US" sz="1200"/>
          </a:p>
        </p:txBody>
      </p:sp>
      <p:sp>
        <p:nvSpPr>
          <p:cNvPr id="11" name="Title Placeholder 1"/>
          <p:cNvSpPr>
            <a:spLocks noGrp="1"/>
          </p:cNvSpPr>
          <p:nvPr>
            <p:ph type="title"/>
          </p:nvPr>
        </p:nvSpPr>
        <p:spPr>
          <a:xfrm>
            <a:off x="379663" y="179143"/>
            <a:ext cx="8458200" cy="461665"/>
          </a:xfrm>
          <a:prstGeom prst="rect">
            <a:avLst/>
          </a:prstGeom>
        </p:spPr>
        <p:txBody>
          <a:bodyPr vert="horz" lIns="91440" tIns="45720" rIns="91440" bIns="45720" rtlCol="0" anchor="ctr">
            <a:noAutofit/>
          </a:bodyPr>
          <a:lstStyle>
            <a:lvl1pPr algn="l">
              <a:defRPr sz="2400" b="1"/>
            </a:lvl1pPr>
          </a:lstStyle>
          <a:p>
            <a:r>
              <a:rPr lang="en-US" dirty="0"/>
              <a:t>Click to edit Master title style</a:t>
            </a:r>
          </a:p>
        </p:txBody>
      </p:sp>
      <p:sp>
        <p:nvSpPr>
          <p:cNvPr id="5" name="Footer Placeholder 4"/>
          <p:cNvSpPr>
            <a:spLocks noGrp="1"/>
          </p:cNvSpPr>
          <p:nvPr>
            <p:ph type="ftr" sz="quarter" idx="10"/>
          </p:nvPr>
        </p:nvSpPr>
        <p:spPr>
          <a:xfrm>
            <a:off x="3124200" y="6194425"/>
            <a:ext cx="2895600" cy="200025"/>
          </a:xfrm>
        </p:spPr>
        <p:txBody>
          <a:bodyPr/>
          <a:lstStyle>
            <a:lvl1pPr algn="ctr">
              <a:defRPr sz="1200">
                <a:solidFill>
                  <a:schemeClr val="tx1">
                    <a:tint val="75000"/>
                  </a:schemeClr>
                </a:solidFill>
              </a:defRPr>
            </a:lvl1pPr>
          </a:lstStyle>
          <a:p>
            <a:pPr>
              <a:defRPr/>
            </a:pPr>
            <a:r>
              <a:rPr lang="en-US"/>
              <a:t>Hello I'm a slide</a:t>
            </a:r>
            <a:endParaRPr lang="en-US" dirty="0"/>
          </a:p>
        </p:txBody>
      </p:sp>
    </p:spTree>
    <p:extLst>
      <p:ext uri="{BB962C8B-B14F-4D97-AF65-F5344CB8AC3E}">
        <p14:creationId xmlns:p14="http://schemas.microsoft.com/office/powerpoint/2010/main" val="4114392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37510896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 name="Rectangle 8"/>
          <p:cNvSpPr/>
          <p:nvPr userDrawn="1"/>
        </p:nvSpPr>
        <p:spPr>
          <a:xfrm>
            <a:off x="0" y="-168275"/>
            <a:ext cx="9144000" cy="7216775"/>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12" name="Picture 11"/>
          <p:cNvPicPr>
            <a:picLocks/>
          </p:cNvPicPr>
          <p:nvPr userDrawn="1"/>
        </p:nvPicPr>
        <p:blipFill rotWithShape="1">
          <a:blip r:embed="rId6"/>
          <a:srcRect t="-1" b="46868"/>
          <a:stretch/>
        </p:blipFill>
        <p:spPr>
          <a:xfrm>
            <a:off x="214884" y="0"/>
            <a:ext cx="8714232" cy="6858000"/>
          </a:xfrm>
          <a:prstGeom prst="rect">
            <a:avLst/>
          </a:prstGeom>
          <a:effectLst>
            <a:reflection stA="58000" endPos="1000" dir="5400000" sy="-100000" algn="bl" rotWithShape="0"/>
          </a:effectLst>
        </p:spPr>
      </p:pic>
      <p:sp>
        <p:nvSpPr>
          <p:cNvPr id="4" name="Date Placeholder 3"/>
          <p:cNvSpPr>
            <a:spLocks noGrp="1"/>
          </p:cNvSpPr>
          <p:nvPr>
            <p:ph type="dt" sz="half" idx="2"/>
          </p:nvPr>
        </p:nvSpPr>
        <p:spPr>
          <a:xfrm>
            <a:off x="457200" y="5975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5" name="Footer Placeholder 4"/>
          <p:cNvSpPr>
            <a:spLocks noGrp="1"/>
          </p:cNvSpPr>
          <p:nvPr>
            <p:ph type="ftr" sz="quarter" idx="3"/>
          </p:nvPr>
        </p:nvSpPr>
        <p:spPr>
          <a:xfrm>
            <a:off x="3124200" y="5975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r>
              <a:rPr lang="en-US"/>
              <a:t>Hello I'm a slide</a:t>
            </a:r>
            <a:endParaRPr lang="en-US" dirty="0"/>
          </a:p>
        </p:txBody>
      </p:sp>
      <p:sp>
        <p:nvSpPr>
          <p:cNvPr id="6" name="Slide Number Placeholder 5"/>
          <p:cNvSpPr>
            <a:spLocks noGrp="1"/>
          </p:cNvSpPr>
          <p:nvPr>
            <p:ph type="sldNum" sz="quarter" idx="4"/>
          </p:nvPr>
        </p:nvSpPr>
        <p:spPr>
          <a:xfrm>
            <a:off x="6553200" y="5975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B58EF099-2B0E-49FB-A308-8F2246FAE5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94274" r:id="rId1"/>
    <p:sldLayoutId id="2147494275" r:id="rId2"/>
    <p:sldLayoutId id="2147494276" r:id="rId3"/>
    <p:sldLayoutId id="2147494277" r:id="rId4"/>
  </p:sldLayoutIdLst>
  <p:hf sldNum="0" hdr="0" ft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13"/>
          <p:cNvGrpSpPr>
            <a:grpSpLocks/>
          </p:cNvGrpSpPr>
          <p:nvPr/>
        </p:nvGrpSpPr>
        <p:grpSpPr bwMode="auto">
          <a:xfrm>
            <a:off x="787399" y="1968797"/>
            <a:ext cx="7718425" cy="2246769"/>
            <a:chOff x="787399" y="1397398"/>
            <a:chExt cx="7718425" cy="2246352"/>
          </a:xfrm>
        </p:grpSpPr>
        <p:sp>
          <p:nvSpPr>
            <p:cNvPr id="7171" name="TextBox 9"/>
            <p:cNvSpPr txBox="1">
              <a:spLocks noChangeArrowheads="1"/>
            </p:cNvSpPr>
            <p:nvPr/>
          </p:nvSpPr>
          <p:spPr bwMode="auto">
            <a:xfrm>
              <a:off x="787399" y="1397398"/>
              <a:ext cx="7718425" cy="2246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3200" b="1" dirty="0"/>
                <a:t>RMS Update to TAC </a:t>
              </a:r>
              <a:endParaRPr lang="en-US" altLang="en-US" sz="2000" dirty="0"/>
            </a:p>
            <a:p>
              <a:pPr eaLnBrk="1" hangingPunct="1"/>
              <a:r>
                <a:rPr lang="en-US" altLang="en-US" dirty="0"/>
                <a:t> </a:t>
              </a:r>
            </a:p>
            <a:p>
              <a:pPr eaLnBrk="1" hangingPunct="1"/>
              <a:r>
                <a:rPr lang="en-US" altLang="en-US" dirty="0"/>
                <a:t>November 19, 2025</a:t>
              </a:r>
            </a:p>
            <a:p>
              <a:pPr eaLnBrk="1" hangingPunct="1"/>
              <a:endParaRPr lang="en-US" altLang="en-US" dirty="0"/>
            </a:p>
            <a:p>
              <a:pPr eaLnBrk="1" hangingPunct="1"/>
              <a:r>
                <a:rPr lang="en-US" altLang="en-US" dirty="0"/>
                <a:t>Debbie McKeever							John Schatz</a:t>
              </a:r>
            </a:p>
            <a:p>
              <a:pPr eaLnBrk="1" hangingPunct="1"/>
              <a:r>
                <a:rPr lang="en-US" altLang="en-US" dirty="0"/>
                <a:t>Oncor Electric Delivery Company			Vistra Operations Company</a:t>
              </a:r>
            </a:p>
            <a:p>
              <a:pPr eaLnBrk="1" hangingPunct="1"/>
              <a:r>
                <a:rPr lang="en-US" altLang="en-US" dirty="0"/>
                <a:t>RMS Chair								RMS Vice Chair</a:t>
              </a:r>
            </a:p>
          </p:txBody>
        </p:sp>
        <p:cxnSp>
          <p:nvCxnSpPr>
            <p:cNvPr id="13" name="Straight Connector 12"/>
            <p:cNvCxnSpPr/>
            <p:nvPr/>
          </p:nvCxnSpPr>
          <p:spPr>
            <a:xfrm flipV="1">
              <a:off x="787400" y="1852613"/>
              <a:ext cx="6286500" cy="12698"/>
            </a:xfrm>
            <a:prstGeom prst="line">
              <a:avLst/>
            </a:prstGeom>
            <a:ln>
              <a:solidFill>
                <a:srgbClr val="00385E"/>
              </a:solidFill>
            </a:ln>
            <a:effectLst/>
          </p:spPr>
          <p:style>
            <a:lnRef idx="2">
              <a:schemeClr val="accent1"/>
            </a:lnRef>
            <a:fillRef idx="0">
              <a:schemeClr val="accent1"/>
            </a:fillRef>
            <a:effectRef idx="1">
              <a:schemeClr val="accent1"/>
            </a:effectRef>
            <a:fontRef idx="minor">
              <a:schemeClr val="tx1"/>
            </a:fontRef>
          </p:style>
        </p:cxn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EA64676-B33A-4A62-A029-76EBB106161F}"/>
              </a:ext>
            </a:extLst>
          </p:cNvPr>
          <p:cNvSpPr txBox="1"/>
          <p:nvPr/>
        </p:nvSpPr>
        <p:spPr>
          <a:xfrm>
            <a:off x="225090" y="27524"/>
            <a:ext cx="8640568" cy="400110"/>
          </a:xfrm>
          <a:prstGeom prst="rect">
            <a:avLst/>
          </a:prstGeom>
          <a:noFill/>
        </p:spPr>
        <p:txBody>
          <a:bodyPr wrap="square" rtlCol="0">
            <a:spAutoFit/>
          </a:bodyPr>
          <a:lstStyle/>
          <a:p>
            <a:r>
              <a:rPr lang="en-US" sz="2000" b="1" dirty="0"/>
              <a:t>RMS Structural Changes - Status Update - Merge PWG and TX SET</a:t>
            </a:r>
          </a:p>
        </p:txBody>
      </p:sp>
      <p:sp>
        <p:nvSpPr>
          <p:cNvPr id="3" name="TextBox 2">
            <a:extLst>
              <a:ext uri="{FF2B5EF4-FFF2-40B4-BE49-F238E27FC236}">
                <a16:creationId xmlns:a16="http://schemas.microsoft.com/office/drawing/2014/main" id="{BA252CDE-8529-4BB9-B345-DF3893225319}"/>
              </a:ext>
            </a:extLst>
          </p:cNvPr>
          <p:cNvSpPr txBox="1"/>
          <p:nvPr/>
        </p:nvSpPr>
        <p:spPr>
          <a:xfrm>
            <a:off x="267130" y="427269"/>
            <a:ext cx="8609740" cy="5909310"/>
          </a:xfrm>
          <a:prstGeom prst="rect">
            <a:avLst/>
          </a:prstGeom>
          <a:noFill/>
        </p:spPr>
        <p:txBody>
          <a:bodyPr wrap="square" rtlCol="0">
            <a:spAutoFit/>
          </a:bodyPr>
          <a:lstStyle/>
          <a:p>
            <a:r>
              <a:rPr lang="en-US" dirty="0"/>
              <a:t>    WG Name: 	Texas Standard Electronic Transactions/Load Profiling</a:t>
            </a:r>
          </a:p>
          <a:p>
            <a:r>
              <a:rPr lang="en-US" dirty="0"/>
              <a:t>    Acronym:		TXSETLP</a:t>
            </a:r>
          </a:p>
          <a:p>
            <a:r>
              <a:rPr lang="en-US" dirty="0"/>
              <a:t>    Scope: 		Reporting to the Retail Market Subcommittee (RMS) shall:</a:t>
            </a:r>
          </a:p>
          <a:p>
            <a:pPr marL="742950" lvl="1" indent="-285750">
              <a:buFont typeface="Arial" panose="020B0604020202020204" pitchFamily="34" charset="0"/>
              <a:buChar char="•"/>
            </a:pPr>
            <a:r>
              <a:rPr lang="en-US" dirty="0"/>
              <a:t>Act as a forum in which Market Participants may design new, or modify existing transactions to improve the customer experience in the ERCOT Market via TX SET</a:t>
            </a:r>
          </a:p>
          <a:p>
            <a:pPr marL="742950" lvl="1" indent="-285750">
              <a:buFont typeface="Arial" panose="020B0604020202020204" pitchFamily="34" charset="0"/>
              <a:buChar char="•"/>
            </a:pPr>
            <a:r>
              <a:rPr lang="en-US" dirty="0"/>
              <a:t>Change Controls; Control the publication and version management of TX SET documentation</a:t>
            </a:r>
          </a:p>
          <a:p>
            <a:pPr marL="742950" lvl="1" indent="-285750">
              <a:buFont typeface="Arial" panose="020B0604020202020204" pitchFamily="34" charset="0"/>
              <a:buChar char="•"/>
            </a:pPr>
            <a:r>
              <a:rPr lang="en-US" dirty="0"/>
              <a:t>Collaborate with the ERCOT Flight Administrator to ensure testing processes and procedures are defined for the market in the Texas Market Test Plan (TMTP)</a:t>
            </a:r>
          </a:p>
          <a:p>
            <a:pPr marL="742950" lvl="1" indent="-285750">
              <a:buFont typeface="Arial" panose="020B0604020202020204" pitchFamily="34" charset="0"/>
              <a:buChar char="•"/>
            </a:pPr>
            <a:r>
              <a:rPr lang="en-US" dirty="0"/>
              <a:t>Facilitate changes to be reflected in the ERCOT Protocols and the Load Profiling Guide (LPG) upon review of requested changes to Load Profiles, evaluation of Load Profiling methodologies, and coordination with ERCOT in developing Load Profiles; and</a:t>
            </a:r>
          </a:p>
          <a:p>
            <a:pPr marL="742950" lvl="1" indent="-285750">
              <a:buFont typeface="Arial" panose="020B0604020202020204" pitchFamily="34" charset="0"/>
              <a:buChar char="•"/>
            </a:pPr>
            <a:r>
              <a:rPr lang="en-US" dirty="0"/>
              <a:t>Update business practices and processes through the submission of: Nodal Protocol Revision Requests (NPRRs), Retail Market Guide Revision Requests (RMGRRs), and Load Profiling Guide Revision Requests (LPGRRs).					</a:t>
            </a:r>
          </a:p>
          <a:p>
            <a:pPr lvl="1"/>
            <a:r>
              <a:rPr lang="en-US" dirty="0"/>
              <a:t>Leadership Structure  				In progress</a:t>
            </a:r>
          </a:p>
          <a:p>
            <a:pPr lvl="1"/>
            <a:r>
              <a:rPr lang="en-US" dirty="0"/>
              <a:t>Leadership Elections				January 2026</a:t>
            </a:r>
          </a:p>
        </p:txBody>
      </p:sp>
    </p:spTree>
    <p:extLst>
      <p:ext uri="{BB962C8B-B14F-4D97-AF65-F5344CB8AC3E}">
        <p14:creationId xmlns:p14="http://schemas.microsoft.com/office/powerpoint/2010/main" val="1732164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95608C-31B1-44C9-B8BB-02D1ACC0209F}"/>
              </a:ext>
            </a:extLst>
          </p:cNvPr>
          <p:cNvSpPr>
            <a:spLocks noGrp="1"/>
          </p:cNvSpPr>
          <p:nvPr>
            <p:ph type="title"/>
          </p:nvPr>
        </p:nvSpPr>
        <p:spPr>
          <a:xfrm>
            <a:off x="222013" y="85499"/>
            <a:ext cx="8458200" cy="461665"/>
          </a:xfrm>
        </p:spPr>
        <p:txBody>
          <a:bodyPr/>
          <a:lstStyle/>
          <a:p>
            <a:r>
              <a:rPr lang="en-US" dirty="0"/>
              <a:t>RMS WG and TF Primary Activities in Progress </a:t>
            </a:r>
          </a:p>
        </p:txBody>
      </p:sp>
      <p:sp>
        <p:nvSpPr>
          <p:cNvPr id="3" name="TextBox 2">
            <a:extLst>
              <a:ext uri="{FF2B5EF4-FFF2-40B4-BE49-F238E27FC236}">
                <a16:creationId xmlns:a16="http://schemas.microsoft.com/office/drawing/2014/main" id="{3CE70801-BC50-4B82-91FC-9A1106D8C545}"/>
              </a:ext>
            </a:extLst>
          </p:cNvPr>
          <p:cNvSpPr txBox="1"/>
          <p:nvPr/>
        </p:nvSpPr>
        <p:spPr>
          <a:xfrm>
            <a:off x="235598" y="652382"/>
            <a:ext cx="8743308" cy="6001643"/>
          </a:xfrm>
          <a:prstGeom prst="rect">
            <a:avLst/>
          </a:prstGeom>
          <a:noFill/>
        </p:spPr>
        <p:txBody>
          <a:bodyPr wrap="square" rtlCol="0">
            <a:spAutoFit/>
          </a:bodyPr>
          <a:lstStyle/>
          <a:p>
            <a:r>
              <a:rPr lang="en-US" sz="2000" dirty="0"/>
              <a:t>Profiling Working Group (PWG)</a:t>
            </a:r>
          </a:p>
          <a:p>
            <a:pPr marL="342900" indent="-342900">
              <a:buFont typeface="Arial" panose="020B0604020202020204" pitchFamily="34" charset="0"/>
              <a:buChar char="•"/>
            </a:pPr>
            <a:r>
              <a:rPr lang="en-US" sz="2000" dirty="0"/>
              <a:t> Activities for merging PWG and TXSET</a:t>
            </a:r>
          </a:p>
          <a:p>
            <a:pPr marL="285750" indent="-285750">
              <a:buFont typeface="Arial" panose="020B0604020202020204" pitchFamily="34" charset="0"/>
              <a:buChar char="•"/>
            </a:pPr>
            <a:r>
              <a:rPr lang="en-US" sz="2000" dirty="0"/>
              <a:t> Updating Load Profiling Guide -  Appendix D, Profile Decision Tree</a:t>
            </a:r>
          </a:p>
          <a:p>
            <a:pPr marL="742950" lvl="1" indent="-285750">
              <a:buFont typeface="Arial" panose="020B0604020202020204" pitchFamily="34" charset="0"/>
              <a:buChar char="•"/>
            </a:pPr>
            <a:r>
              <a:rPr lang="en-US" sz="2000" dirty="0"/>
              <a:t>Implementation/Effective date, expected October 2026</a:t>
            </a:r>
          </a:p>
          <a:p>
            <a:endParaRPr lang="en-US" sz="1200" dirty="0"/>
          </a:p>
          <a:p>
            <a:r>
              <a:rPr lang="en-US" sz="2000" dirty="0"/>
              <a:t>Retail Market Training Task Force (RMTTF) </a:t>
            </a:r>
          </a:p>
          <a:p>
            <a:pPr marL="342900" indent="-342900">
              <a:buFont typeface="Arial" panose="020B0604020202020204" pitchFamily="34" charset="0"/>
              <a:buChar char="•"/>
            </a:pPr>
            <a:r>
              <a:rPr lang="en-US" sz="2000" dirty="0"/>
              <a:t>Held MarkeTrak Overview and Inadvertent Gain, Switch Hold training</a:t>
            </a:r>
          </a:p>
          <a:p>
            <a:pPr marL="342900" indent="-342900">
              <a:buFont typeface="Arial" panose="020B0604020202020204" pitchFamily="34" charset="0"/>
              <a:buChar char="•"/>
            </a:pPr>
            <a:r>
              <a:rPr lang="en-US" sz="2000" dirty="0"/>
              <a:t>Revisions to Retail Training materials </a:t>
            </a:r>
          </a:p>
          <a:p>
            <a:pPr marL="342900" indent="-342900">
              <a:buFont typeface="Arial" panose="020B0604020202020204" pitchFamily="34" charset="0"/>
              <a:buChar char="•"/>
            </a:pPr>
            <a:r>
              <a:rPr lang="en-US" sz="2000" dirty="0"/>
              <a:t>2026 Training Schedule for Retail Training</a:t>
            </a:r>
          </a:p>
          <a:p>
            <a:endParaRPr lang="en-US" sz="1200" dirty="0"/>
          </a:p>
          <a:p>
            <a:r>
              <a:rPr lang="en-US" sz="2000" dirty="0">
                <a:solidFill>
                  <a:srgbClr val="2D3338"/>
                </a:solidFill>
                <a:latin typeface="Roboto" panose="02000000000000000000" pitchFamily="2" charset="0"/>
              </a:rPr>
              <a:t>Texas Data Transport and MarkeTrak System (TDTMS)</a:t>
            </a:r>
          </a:p>
          <a:p>
            <a:pPr marL="342900" indent="-342900">
              <a:buFont typeface="Arial" panose="020B0604020202020204" pitchFamily="34" charset="0"/>
              <a:buChar char="•"/>
            </a:pPr>
            <a:r>
              <a:rPr lang="en-US" sz="2000" dirty="0">
                <a:solidFill>
                  <a:srgbClr val="2D3338"/>
                </a:solidFill>
                <a:latin typeface="Roboto" panose="02000000000000000000" pitchFamily="2" charset="0"/>
              </a:rPr>
              <a:t>Revised Scope</a:t>
            </a:r>
          </a:p>
          <a:p>
            <a:r>
              <a:rPr lang="en-US" sz="2000" dirty="0">
                <a:solidFill>
                  <a:srgbClr val="2D3338"/>
                </a:solidFill>
                <a:latin typeface="Roboto" panose="02000000000000000000" pitchFamily="2" charset="0"/>
              </a:rPr>
              <a:t>•    2026 ERCOT Retail Service Level Agreements </a:t>
            </a:r>
          </a:p>
          <a:p>
            <a:r>
              <a:rPr lang="en-US" sz="2000" dirty="0">
                <a:solidFill>
                  <a:srgbClr val="2D3338"/>
                </a:solidFill>
                <a:latin typeface="Roboto" panose="02000000000000000000" pitchFamily="2" charset="0"/>
              </a:rPr>
              <a:t>	  Market Data Transparency</a:t>
            </a:r>
          </a:p>
          <a:p>
            <a:r>
              <a:rPr lang="en-US" sz="2000" dirty="0">
                <a:solidFill>
                  <a:srgbClr val="2D3338"/>
                </a:solidFill>
                <a:latin typeface="Roboto" panose="02000000000000000000" pitchFamily="2" charset="0"/>
              </a:rPr>
              <a:t>	  Listserv IT Services (new)</a:t>
            </a:r>
          </a:p>
          <a:p>
            <a:r>
              <a:rPr lang="en-US" sz="2000" dirty="0">
                <a:solidFill>
                  <a:srgbClr val="2D3338"/>
                </a:solidFill>
                <a:latin typeface="Roboto" panose="02000000000000000000" pitchFamily="2" charset="0"/>
              </a:rPr>
              <a:t>	  Retail SLA </a:t>
            </a:r>
          </a:p>
          <a:p>
            <a:endParaRPr lang="fr-FR" sz="1200" dirty="0">
              <a:solidFill>
                <a:srgbClr val="2D3338"/>
              </a:solidFill>
              <a:latin typeface="Roboto" panose="02000000000000000000" pitchFamily="2" charset="0"/>
            </a:endParaRPr>
          </a:p>
          <a:p>
            <a:r>
              <a:rPr lang="en-US" sz="2000" dirty="0">
                <a:solidFill>
                  <a:srgbClr val="2D3338"/>
                </a:solidFill>
                <a:latin typeface="Roboto" panose="02000000000000000000" pitchFamily="2" charset="0"/>
              </a:rPr>
              <a:t>Texas Standardized Electronic Transactions (TX SET)</a:t>
            </a:r>
          </a:p>
          <a:p>
            <a:pPr marL="285750" indent="-285750">
              <a:buFont typeface="Arial" panose="020B0604020202020204" pitchFamily="34" charset="0"/>
              <a:buChar char="•"/>
            </a:pPr>
            <a:r>
              <a:rPr lang="en-US" sz="2000" dirty="0">
                <a:solidFill>
                  <a:srgbClr val="2D3338"/>
                </a:solidFill>
                <a:latin typeface="Roboto" panose="02000000000000000000" pitchFamily="2" charset="0"/>
              </a:rPr>
              <a:t>Texas Market Test Plan </a:t>
            </a:r>
          </a:p>
          <a:p>
            <a:pPr marL="285750" indent="-285750">
              <a:buFont typeface="Arial" panose="020B0604020202020204" pitchFamily="34" charset="0"/>
              <a:buChar char="•"/>
            </a:pPr>
            <a:r>
              <a:rPr lang="en-US" sz="2000" dirty="0">
                <a:solidFill>
                  <a:srgbClr val="2D3338"/>
                </a:solidFill>
                <a:latin typeface="Roboto" panose="02000000000000000000" pitchFamily="2" charset="0"/>
              </a:rPr>
              <a:t>Activities for merging PWG and TXSET</a:t>
            </a:r>
          </a:p>
        </p:txBody>
      </p:sp>
    </p:spTree>
    <p:extLst>
      <p:ext uri="{BB962C8B-B14F-4D97-AF65-F5344CB8AC3E}">
        <p14:creationId xmlns:p14="http://schemas.microsoft.com/office/powerpoint/2010/main" val="16368839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6EEBA8-ECDA-4F73-99EA-4E740AA79E1B}"/>
              </a:ext>
            </a:extLst>
          </p:cNvPr>
          <p:cNvSpPr>
            <a:spLocks noGrp="1"/>
          </p:cNvSpPr>
          <p:nvPr>
            <p:ph type="title"/>
          </p:nvPr>
        </p:nvSpPr>
        <p:spPr/>
        <p:txBody>
          <a:bodyPr/>
          <a:lstStyle/>
          <a:p>
            <a:r>
              <a:rPr lang="en-US" dirty="0"/>
              <a:t>NPRR1296, Residential Demand Response Program</a:t>
            </a:r>
          </a:p>
        </p:txBody>
      </p:sp>
      <p:sp>
        <p:nvSpPr>
          <p:cNvPr id="3" name="TextBox 2">
            <a:extLst>
              <a:ext uri="{FF2B5EF4-FFF2-40B4-BE49-F238E27FC236}">
                <a16:creationId xmlns:a16="http://schemas.microsoft.com/office/drawing/2014/main" id="{CD174685-64E2-471E-B956-D048F4B808A8}"/>
              </a:ext>
            </a:extLst>
          </p:cNvPr>
          <p:cNvSpPr txBox="1"/>
          <p:nvPr/>
        </p:nvSpPr>
        <p:spPr>
          <a:xfrm>
            <a:off x="231229" y="609609"/>
            <a:ext cx="8668418" cy="5940088"/>
          </a:xfrm>
          <a:prstGeom prst="rect">
            <a:avLst/>
          </a:prstGeom>
          <a:noFill/>
        </p:spPr>
        <p:txBody>
          <a:bodyPr wrap="square" rtlCol="0">
            <a:spAutoFit/>
          </a:bodyPr>
          <a:lstStyle/>
          <a:p>
            <a:r>
              <a:rPr lang="en-US" dirty="0"/>
              <a:t>RMS – Reviewed NPRR1296, During November 4</a:t>
            </a:r>
            <a:r>
              <a:rPr lang="en-US" baseline="30000" dirty="0"/>
              <a:t>th</a:t>
            </a:r>
            <a:r>
              <a:rPr lang="en-US" dirty="0"/>
              <a:t> meeting</a:t>
            </a:r>
          </a:p>
          <a:p>
            <a:endParaRPr lang="en-US" sz="1200" dirty="0"/>
          </a:p>
          <a:p>
            <a:r>
              <a:rPr lang="en-US" dirty="0"/>
              <a:t>Issues, discussion points and next steps…</a:t>
            </a:r>
          </a:p>
          <a:p>
            <a:endParaRPr lang="en-US" sz="800" dirty="0"/>
          </a:p>
          <a:p>
            <a:r>
              <a:rPr lang="en-US" dirty="0"/>
              <a:t>Some Assumptions or misinterpretations led to inaccurate conclusions</a:t>
            </a:r>
          </a:p>
          <a:p>
            <a:r>
              <a:rPr lang="en-US" dirty="0"/>
              <a:t>	ERCOT to address sections and further clarify</a:t>
            </a:r>
          </a:p>
          <a:p>
            <a:r>
              <a:rPr lang="en-US" dirty="0"/>
              <a:t>Requirements for participation – Threshold presents a barrier for smaller REPs</a:t>
            </a:r>
          </a:p>
          <a:p>
            <a:r>
              <a:rPr lang="en-US" dirty="0"/>
              <a:t>	ERCOT to determine solutions – Adjustment of # of ESI ids, QSE activities </a:t>
            </a:r>
          </a:p>
          <a:p>
            <a:r>
              <a:rPr lang="en-US" dirty="0"/>
              <a:t>Technical requirements and pricing</a:t>
            </a:r>
          </a:p>
          <a:p>
            <a:r>
              <a:rPr lang="en-US" dirty="0"/>
              <a:t>	Address in a future Market discussion</a:t>
            </a:r>
          </a:p>
          <a:p>
            <a:r>
              <a:rPr lang="en-US" dirty="0"/>
              <a:t>Definition </a:t>
            </a:r>
          </a:p>
          <a:p>
            <a:r>
              <a:rPr lang="en-US" dirty="0"/>
              <a:t>	ERCOT to further clarify </a:t>
            </a:r>
          </a:p>
          <a:p>
            <a:r>
              <a:rPr lang="en-US" dirty="0"/>
              <a:t>Usage data – match with existing market processes</a:t>
            </a:r>
          </a:p>
          <a:p>
            <a:r>
              <a:rPr lang="en-US" dirty="0"/>
              <a:t>	ERCOT to review and modify NPRR for consistency as possible	</a:t>
            </a:r>
          </a:p>
          <a:p>
            <a:r>
              <a:rPr lang="en-US" dirty="0"/>
              <a:t>NOIE concerns </a:t>
            </a:r>
          </a:p>
          <a:p>
            <a:r>
              <a:rPr lang="en-US" dirty="0"/>
              <a:t>	ERCOT to review areas of concern noted and revise as possible</a:t>
            </a:r>
          </a:p>
          <a:p>
            <a:r>
              <a:rPr lang="en-US" dirty="0"/>
              <a:t>REPs with existing DR Programs – what’s the impact, what about double counting?</a:t>
            </a:r>
          </a:p>
          <a:p>
            <a:r>
              <a:rPr lang="en-US" dirty="0"/>
              <a:t>	ERCOT to evaluate </a:t>
            </a:r>
          </a:p>
          <a:p>
            <a:endParaRPr lang="en-US" sz="1000" dirty="0"/>
          </a:p>
          <a:p>
            <a:r>
              <a:rPr lang="en-US" dirty="0"/>
              <a:t>Agreement: A functioning Residential Demand Response Program is needed.	</a:t>
            </a:r>
            <a:r>
              <a:rPr lang="en-US" sz="800" dirty="0"/>
              <a:t>	</a:t>
            </a:r>
          </a:p>
          <a:p>
            <a:r>
              <a:rPr lang="en-US" dirty="0"/>
              <a:t>RMS voted unanimously to request that PRS table NPRR1296 for further review by RMS. All Market Segments participated in the vote.</a:t>
            </a:r>
          </a:p>
        </p:txBody>
      </p:sp>
    </p:spTree>
    <p:extLst>
      <p:ext uri="{BB962C8B-B14F-4D97-AF65-F5344CB8AC3E}">
        <p14:creationId xmlns:p14="http://schemas.microsoft.com/office/powerpoint/2010/main" val="28845507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7457" y="156280"/>
            <a:ext cx="8214102" cy="669782"/>
          </a:xfrm>
        </p:spPr>
        <p:txBody>
          <a:bodyPr>
            <a:normAutofit/>
          </a:bodyPr>
          <a:lstStyle/>
          <a:p>
            <a:r>
              <a:rPr lang="en-US" sz="2800" dirty="0"/>
              <a:t>	</a:t>
            </a:r>
          </a:p>
        </p:txBody>
      </p:sp>
      <p:sp>
        <p:nvSpPr>
          <p:cNvPr id="3" name="Content Placeholder 2"/>
          <p:cNvSpPr>
            <a:spLocks noGrp="1"/>
          </p:cNvSpPr>
          <p:nvPr>
            <p:ph idx="1"/>
          </p:nvPr>
        </p:nvSpPr>
        <p:spPr>
          <a:xfrm>
            <a:off x="1212353" y="834201"/>
            <a:ext cx="6534364" cy="4667250"/>
          </a:xfrm>
        </p:spPr>
        <p:txBody>
          <a:bodyPr>
            <a:normAutofit/>
          </a:bodyPr>
          <a:lstStyle/>
          <a:p>
            <a:pPr marL="0" marR="0" indent="0">
              <a:lnSpc>
                <a:spcPct val="107000"/>
              </a:lnSpc>
              <a:spcBef>
                <a:spcPts val="0"/>
              </a:spcBef>
              <a:spcAft>
                <a:spcPts val="225"/>
              </a:spcAft>
              <a:buNone/>
            </a:pPr>
            <a:endParaRPr lang="en-US" sz="1800" dirty="0">
              <a:latin typeface="Times New Roman" panose="02020603050405020304" pitchFamily="18" charset="0"/>
              <a:ea typeface="Calibri" panose="020F0502020204030204" pitchFamily="34" charset="0"/>
              <a:cs typeface="Times New Roman" panose="02020603050405020304" pitchFamily="18" charset="0"/>
            </a:endParaRPr>
          </a:p>
          <a:p>
            <a:pPr marL="0" indent="0" algn="ctr">
              <a:buNone/>
            </a:pPr>
            <a:endParaRPr lang="en-US" dirty="0"/>
          </a:p>
          <a:p>
            <a:pPr marL="0" indent="0" algn="ctr">
              <a:buNone/>
            </a:pPr>
            <a:endParaRPr lang="en-US" dirty="0"/>
          </a:p>
          <a:p>
            <a:pPr marL="0" indent="0" algn="ctr">
              <a:buNone/>
            </a:pPr>
            <a:r>
              <a:rPr lang="en-US" sz="3600" dirty="0"/>
              <a:t>Thank You!</a:t>
            </a:r>
          </a:p>
        </p:txBody>
      </p:sp>
      <p:sp>
        <p:nvSpPr>
          <p:cNvPr id="6" name="Slide Number Placeholder 5"/>
          <p:cNvSpPr>
            <a:spLocks noGrp="1"/>
          </p:cNvSpPr>
          <p:nvPr>
            <p:ph type="sldNum" sz="quarter" idx="12"/>
          </p:nvPr>
        </p:nvSpPr>
        <p:spPr/>
        <p:txBody>
          <a:bodyPr/>
          <a:lstStyle/>
          <a:p>
            <a:fld id="{EDEDA31E-5185-4CB0-88E0-309A957138BF}" type="slidenum">
              <a:rPr lang="en-US" smtClean="0"/>
              <a:t>5</a:t>
            </a:fld>
            <a:endParaRPr lang="en-US" dirty="0"/>
          </a:p>
        </p:txBody>
      </p:sp>
    </p:spTree>
    <p:extLst>
      <p:ext uri="{BB962C8B-B14F-4D97-AF65-F5344CB8AC3E}">
        <p14:creationId xmlns:p14="http://schemas.microsoft.com/office/powerpoint/2010/main" val="3638012081"/>
      </p:ext>
    </p:extLst>
  </p:cSld>
  <p:clrMapOvr>
    <a:masterClrMapping/>
  </p:clrMapOvr>
</p:sld>
</file>

<file path=ppt/theme/theme1.xml><?xml version="1.0" encoding="utf-8"?>
<a:theme xmlns:a="http://schemas.openxmlformats.org/drawingml/2006/main" name="Custom Design">
  <a:themeElements>
    <a:clrScheme name="ERCOT">
      <a:dk1>
        <a:sysClr val="windowText" lastClr="000000"/>
      </a:dk1>
      <a:lt1>
        <a:sysClr val="window" lastClr="FFFFFF"/>
      </a:lt1>
      <a:dk2>
        <a:srgbClr val="00385E"/>
      </a:dk2>
      <a:lt2>
        <a:srgbClr val="EEECE1"/>
      </a:lt2>
      <a:accent1>
        <a:srgbClr val="008373"/>
      </a:accent1>
      <a:accent2>
        <a:srgbClr val="1B5026"/>
      </a:accent2>
      <a:accent3>
        <a:srgbClr val="0F1423"/>
      </a:accent3>
      <a:accent4>
        <a:srgbClr val="400E22"/>
      </a:accent4>
      <a:accent5>
        <a:srgbClr val="E5E5E2"/>
      </a:accent5>
      <a:accent6>
        <a:srgbClr val="86878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EB6C32BA7893B4D8D08DA703C6B8599" ma:contentTypeVersion="0" ma:contentTypeDescription="Create a new document." ma:contentTypeScope="" ma:versionID="438847a72b75665982a8a359f97ca60b">
  <xsd:schema xmlns:xsd="http://www.w3.org/2001/XMLSchema" xmlns:xs="http://www.w3.org/2001/XMLSchema" xmlns:p="http://schemas.microsoft.com/office/2006/metadata/properties" xmlns:ns2="c34af464-7aa1-4edd-9be4-83dffc1cb926" targetNamespace="http://schemas.microsoft.com/office/2006/metadata/properties" ma:root="true" ma:fieldsID="429eac13a7923d6b47fc28e8f4096b10"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
  </documentManagement>
</p:properties>
</file>

<file path=customXml/itemProps1.xml><?xml version="1.0" encoding="utf-8"?>
<ds:datastoreItem xmlns:ds="http://schemas.openxmlformats.org/officeDocument/2006/customXml" ds:itemID="{6C9659B9-8752-4DC3-8CFE-950F74D5E7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3AD6A9D-E05D-44AF-B5F9-103C86E8102F}">
  <ds:schemaRefs>
    <ds:schemaRef ds:uri="http://schemas.openxmlformats.org/package/2006/metadata/core-properties"/>
    <ds:schemaRef ds:uri="http://www.w3.org/XML/1998/namespace"/>
    <ds:schemaRef ds:uri="http://schemas.microsoft.com/office/infopath/2007/PartnerControls"/>
    <ds:schemaRef ds:uri="http://purl.org/dc/dcmitype/"/>
    <ds:schemaRef ds:uri="http://purl.org/dc/elements/1.1/"/>
    <ds:schemaRef ds:uri="http://schemas.microsoft.com/office/2006/documentManagement/types"/>
    <ds:schemaRef ds:uri="c34af464-7aa1-4edd-9be4-83dffc1cb926"/>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17593</TotalTime>
  <Words>556</Words>
  <Application>Microsoft Office PowerPoint</Application>
  <PresentationFormat>On-screen Show (4:3)</PresentationFormat>
  <Paragraphs>69</Paragraphs>
  <Slides>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Roboto</vt:lpstr>
      <vt:lpstr>Times New Roman</vt:lpstr>
      <vt:lpstr>Custom Design</vt:lpstr>
      <vt:lpstr>PowerPoint Presentation</vt:lpstr>
      <vt:lpstr>PowerPoint Presentation</vt:lpstr>
      <vt:lpstr>RMS WG and TF Primary Activities in Progress </vt:lpstr>
      <vt:lpstr>NPRR1296, Residential Demand Response Program</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FileNewTemplate</dc:title>
  <dc:creator>Diana</dc:creator>
  <cp:lastModifiedBy>Mckeever, Deborah</cp:lastModifiedBy>
  <cp:revision>1113</cp:revision>
  <cp:lastPrinted>2023-09-19T20:21:51Z</cp:lastPrinted>
  <dcterms:created xsi:type="dcterms:W3CDTF">2010-04-12T23:12:02Z</dcterms:created>
  <dcterms:modified xsi:type="dcterms:W3CDTF">2025-11-11T20:24:59Z</dcterms:modified>
  <cp:contentStatus>Draft</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0x0101000EB6C32BA7893B4D8D08DA703C6B8599</vt:lpwstr>
  </property>
  <property fmtid="{D5CDD505-2E9C-101B-9397-08002B2CF9AE}" pid="3" name="MSIP_Label_7084cbda-52b8-46fb-a7b7-cb5bd465ed85_Enabled">
    <vt:lpwstr>true</vt:lpwstr>
  </property>
  <property fmtid="{D5CDD505-2E9C-101B-9397-08002B2CF9AE}" pid="4" name="MSIP_Label_7084cbda-52b8-46fb-a7b7-cb5bd465ed85_SetDate">
    <vt:lpwstr>2023-07-14T17:21:52Z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d8e5c145-1c97-4dfa-ac29-6cd666e16cb8</vt:lpwstr>
  </property>
  <property fmtid="{D5CDD505-2E9C-101B-9397-08002B2CF9AE}" pid="9" name="MSIP_Label_7084cbda-52b8-46fb-a7b7-cb5bd465ed85_ContentBits">
    <vt:lpwstr>0</vt:lpwstr>
  </property>
</Properties>
</file>